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7" r:id="rId5"/>
    <p:sldMasterId id="2147483679" r:id="rId6"/>
  </p:sldMasterIdLst>
  <p:notesMasterIdLst>
    <p:notesMasterId r:id="rId29"/>
  </p:notesMasterIdLst>
  <p:handoutMasterIdLst>
    <p:handoutMasterId r:id="rId30"/>
  </p:handoutMasterIdLst>
  <p:sldIdLst>
    <p:sldId id="730" r:id="rId7"/>
    <p:sldId id="582" r:id="rId8"/>
    <p:sldId id="685" r:id="rId9"/>
    <p:sldId id="697" r:id="rId10"/>
    <p:sldId id="709" r:id="rId11"/>
    <p:sldId id="715" r:id="rId12"/>
    <p:sldId id="716" r:id="rId13"/>
    <p:sldId id="717" r:id="rId14"/>
    <p:sldId id="718" r:id="rId15"/>
    <p:sldId id="710" r:id="rId16"/>
    <p:sldId id="719" r:id="rId17"/>
    <p:sldId id="721" r:id="rId18"/>
    <p:sldId id="711" r:id="rId19"/>
    <p:sldId id="723" r:id="rId20"/>
    <p:sldId id="724" r:id="rId21"/>
    <p:sldId id="725" r:id="rId22"/>
    <p:sldId id="726" r:id="rId23"/>
    <p:sldId id="731" r:id="rId24"/>
    <p:sldId id="712" r:id="rId25"/>
    <p:sldId id="727" r:id="rId26"/>
    <p:sldId id="728" r:id="rId27"/>
    <p:sldId id="729" r:id="rId28"/>
  </p:sldIdLst>
  <p:sldSz cx="9144000" cy="6858000" type="screen4x3"/>
  <p:notesSz cx="6797675" cy="9928225"/>
  <p:custDataLst>
    <p:tags r:id="rId31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éverine de Haan" initials="SdH" lastIdx="1" clrIdx="0">
    <p:extLst>
      <p:ext uri="{19B8F6BF-5375-455C-9EA6-DF929625EA0E}">
        <p15:presenceInfo xmlns:p15="http://schemas.microsoft.com/office/powerpoint/2012/main" userId="S-1-5-21-4283785009-3007972261-432053543-6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3FADD3"/>
    <a:srgbClr val="FFFFFF"/>
    <a:srgbClr val="0000FF"/>
    <a:srgbClr val="C5C5C5"/>
    <a:srgbClr val="FF3399"/>
    <a:srgbClr val="FF3300"/>
    <a:srgbClr val="7492CE"/>
    <a:srgbClr val="16D8B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7" autoAdjust="0"/>
    <p:restoredTop sz="86398" autoAdjust="0"/>
  </p:normalViewPr>
  <p:slideViewPr>
    <p:cSldViewPr snapToObjects="1">
      <p:cViewPr varScale="1">
        <p:scale>
          <a:sx n="75" d="100"/>
          <a:sy n="75" d="100"/>
        </p:scale>
        <p:origin x="179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214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fo Bnb-brussels.be" userId="6cf6d442-1c84-4263-a9f1-d6b7a006ad51" providerId="ADAL" clId="{67195C96-7BB8-4E2F-BE7F-0B6394B7C0DE}"/>
    <pc:docChg chg="custSel addSld modSld">
      <pc:chgData name="Info Bnb-brussels.be" userId="6cf6d442-1c84-4263-a9f1-d6b7a006ad51" providerId="ADAL" clId="{67195C96-7BB8-4E2F-BE7F-0B6394B7C0DE}" dt="2020-04-06T11:46:28.008" v="198" actId="20577"/>
      <pc:docMkLst>
        <pc:docMk/>
      </pc:docMkLst>
      <pc:sldChg chg="modSp">
        <pc:chgData name="Info Bnb-brussels.be" userId="6cf6d442-1c84-4263-a9f1-d6b7a006ad51" providerId="ADAL" clId="{67195C96-7BB8-4E2F-BE7F-0B6394B7C0DE}" dt="2020-04-06T11:42:41.475" v="64" actId="20577"/>
        <pc:sldMkLst>
          <pc:docMk/>
          <pc:sldMk cId="2676667400" sldId="726"/>
        </pc:sldMkLst>
        <pc:spChg chg="mod">
          <ac:chgData name="Info Bnb-brussels.be" userId="6cf6d442-1c84-4263-a9f1-d6b7a006ad51" providerId="ADAL" clId="{67195C96-7BB8-4E2F-BE7F-0B6394B7C0DE}" dt="2020-04-06T11:42:23.410" v="60" actId="20577"/>
          <ac:spMkLst>
            <pc:docMk/>
            <pc:sldMk cId="2676667400" sldId="726"/>
            <ac:spMk id="2" creationId="{5BB0F7E3-7518-4559-BE9A-53617F06FED1}"/>
          </ac:spMkLst>
        </pc:spChg>
        <pc:spChg chg="mod">
          <ac:chgData name="Info Bnb-brussels.be" userId="6cf6d442-1c84-4263-a9f1-d6b7a006ad51" providerId="ADAL" clId="{67195C96-7BB8-4E2F-BE7F-0B6394B7C0DE}" dt="2020-04-06T11:42:41.475" v="64" actId="20577"/>
          <ac:spMkLst>
            <pc:docMk/>
            <pc:sldMk cId="2676667400" sldId="726"/>
            <ac:spMk id="4" creationId="{9712843C-D52F-4910-B8C6-4847C704CE85}"/>
          </ac:spMkLst>
        </pc:spChg>
      </pc:sldChg>
      <pc:sldChg chg="modSp">
        <pc:chgData name="Info Bnb-brussels.be" userId="6cf6d442-1c84-4263-a9f1-d6b7a006ad51" providerId="ADAL" clId="{67195C96-7BB8-4E2F-BE7F-0B6394B7C0DE}" dt="2020-04-06T11:46:28.008" v="198" actId="20577"/>
        <pc:sldMkLst>
          <pc:docMk/>
          <pc:sldMk cId="1439111818" sldId="730"/>
        </pc:sldMkLst>
        <pc:spChg chg="mod">
          <ac:chgData name="Info Bnb-brussels.be" userId="6cf6d442-1c84-4263-a9f1-d6b7a006ad51" providerId="ADAL" clId="{67195C96-7BB8-4E2F-BE7F-0B6394B7C0DE}" dt="2020-04-06T11:46:28.008" v="198" actId="20577"/>
          <ac:spMkLst>
            <pc:docMk/>
            <pc:sldMk cId="1439111818" sldId="730"/>
            <ac:spMk id="3" creationId="{41A6E2C8-EF7E-44E5-A17A-A9C6F1AAEF70}"/>
          </ac:spMkLst>
        </pc:spChg>
      </pc:sldChg>
      <pc:sldChg chg="add">
        <pc:chgData name="Info Bnb-brussels.be" userId="6cf6d442-1c84-4263-a9f1-d6b7a006ad51" providerId="ADAL" clId="{67195C96-7BB8-4E2F-BE7F-0B6394B7C0DE}" dt="2020-04-06T11:37:56.125" v="0"/>
        <pc:sldMkLst>
          <pc:docMk/>
          <pc:sldMk cId="2101196022" sldId="73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6"/>
          <c:cat>
            <c:strRef>
              <c:f>Feuil1!$A$2:$A$5</c:f>
              <c:strCache>
                <c:ptCount val="4"/>
                <c:pt idx="0">
                  <c:v>1er trim.</c:v>
                </c:pt>
                <c:pt idx="1">
                  <c:v>2nd trim.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D0-4E07-9C1F-738A97F94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00" y="2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fr-FR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555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00" y="9430555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67874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00" y="2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fr-FR" dirty="0"/>
              <a:t>16/03/2010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278"/>
            <a:ext cx="5438140" cy="446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555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00" y="9430555"/>
            <a:ext cx="2946189" cy="49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6D44E7C-AE84-47EF-AC04-B2272180BF07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91390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7046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3373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2E9-7F43-4467-8CE2-0DF8D72B9B2F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2C5CBA-0AC7-4A75-9D53-65402DB395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1497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69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839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081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546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620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798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679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639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738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66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0545BB-5A7C-4D91-95DE-3E5A1AA05382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AE8F-4ACC-4B44-AEFB-586D3558F90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61007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090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22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770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158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789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457067839"/>
              </p:ext>
            </p:extLst>
          </p:nvPr>
        </p:nvGraphicFramePr>
        <p:xfrm>
          <a:off x="1523999" y="799353"/>
          <a:ext cx="6992471" cy="466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080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7620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416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4785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262E-4C50-F348-BB1D-45E3B7A789DE}" type="datetimeFigureOut">
              <a:rPr lang="fr-FR" smtClean="0"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25E9-79F4-554E-BF13-6DC9132C69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2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1DB34-AA7C-4842-A46D-CA9D2EABE9FD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C6E46-FE6F-44FB-9304-AFFAA246F6B8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991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AEF1FA-2399-46E9-9803-21C4C4FA0CEB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F7462-2703-4657-838E-CF2D46BC48C9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860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BAD949-1DC8-4523-AE24-78257E4F0123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25811-115C-4FD3-B257-82C7A91C77DD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874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393AE2-E563-4651-8822-2190190E6958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21D12-C951-4E53-90EA-C61A23B90F10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20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87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15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91D3E-104C-9247-8E38-C4EC46499398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6FEF6-63B8-094E-805D-DE2D99FF6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56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92824" y="4452938"/>
            <a:ext cx="5543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9282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92E9-7F43-4467-8CE2-0DF8D72B9B2F}" type="datetime1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8" name="Image 7" descr="1819_Normal_Fr_NL_ENG_C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647" y="1271235"/>
            <a:ext cx="6531065" cy="2721826"/>
          </a:xfrm>
          <a:prstGeom prst="rect">
            <a:avLst/>
          </a:prstGeom>
        </p:spPr>
      </p:pic>
      <p:pic>
        <p:nvPicPr>
          <p:cNvPr id="9" name="Image 8" descr="1819_CDV_RH_v4-1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20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5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1819_CDV_RH_v3-13.png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19"/>
          <a:stretch/>
        </p:blipFill>
        <p:spPr>
          <a:xfrm>
            <a:off x="0" y="5560675"/>
            <a:ext cx="9144000" cy="129732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991D3E-104C-9247-8E38-C4EC46499398}" type="datetimeFigureOut">
              <a:rPr lang="fr-FR" smtClean="0"/>
              <a:pPr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DC56FEF6-63B8-094E-805D-DE2D99FF61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12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1819_CDV_RH_v3-13.png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19"/>
          <a:stretch/>
        </p:blipFill>
        <p:spPr>
          <a:xfrm>
            <a:off x="0" y="5560675"/>
            <a:ext cx="9144000" cy="1297325"/>
          </a:xfrm>
          <a:prstGeom prst="rect">
            <a:avLst/>
          </a:prstGeom>
        </p:spPr>
      </p:pic>
      <p:pic>
        <p:nvPicPr>
          <p:cNvPr id="7" name="Image 6" descr="1819_CDV_RH_v3-12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92328" cy="2492896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121646" y="552824"/>
            <a:ext cx="6565153" cy="864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492897"/>
            <a:ext cx="8229600" cy="3289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B2A262E-4C50-F348-BB1D-45E3B7A789DE}" type="datetimeFigureOut">
              <a:rPr lang="fr-FR" smtClean="0"/>
              <a:pPr/>
              <a:t>06/04/2020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EA6225E9-79F4-554E-BF13-6DC9132C694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6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1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4BACC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1819.brussels/sites/default/files/inline-files/Arrete_ministeriel_du_23_mars_2020%20covid-19%20%28003%29.pdf" TargetMode="External"/><Relationship Id="rId2" Type="http://schemas.openxmlformats.org/officeDocument/2006/relationships/hyperlink" Target="http://www.ejustice.just.fgov.be/cgi/article_body.pl?numac=2020030347&amp;caller=list&amp;article_lang=F&amp;row_id=1&amp;numero=3&amp;pub_date=2020-03-23&amp;language=fr&amp;du=d&amp;fr=f&amp;choix1=ET&amp;choix2=ET&amp;fromtab=+moftxt+UNION+montxt+UNION+modtxt&amp;nl=n&amp;trier=publication&amp;pdda=2020&amp;pdfa=2020&amp;text1=covid&amp;pddj=01&amp;pddm=03&amp;pdfj=31&amp;sql=pd+between+date%272020-03-01%27+and+date%272020-12-31%27++and+%28+%28+htit+contains++%28+%27covid%27%29++++++%29+or+%28+text+contains++%28+%27covid%27%29++++++%29+%29&amp;rech=80&amp;pdfm=12&amp;tri=pd+AS+RANK+" TargetMode="Externa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mecovid.brussels/" TargetMode="External"/><Relationship Id="rId2" Type="http://schemas.openxmlformats.org/officeDocument/2006/relationships/hyperlink" Target="http://werk-economie-emploi.brussels/fr/home" TargetMode="Externa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coronavirus.brussels/" TargetMode="Externa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inasti.be/fr/formulaire-de-renseignements-droit-passerelle-interruption-forcee-en-raison-du-coronavirus" TargetMode="Externa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1CDB09-45DB-4026-ACE1-E9F1E1DE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Bed</a:t>
            </a:r>
            <a:r>
              <a:rPr lang="fr-BE" dirty="0"/>
              <a:t> &amp; Brussels vous informe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A6E2C8-EF7E-44E5-A17A-A9C6F1AAE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b="1" dirty="0"/>
          </a:p>
          <a:p>
            <a:pPr marL="0" indent="0" algn="ctr">
              <a:buNone/>
            </a:pPr>
            <a:r>
              <a:rPr lang="fr-BE" sz="2400" b="1" dirty="0"/>
              <a:t>Quels sont les aides apportées au niveau fédéral et régional pour soutenir le secteur de l’hébergement touristique à </a:t>
            </a:r>
            <a:r>
              <a:rPr lang="fr-BE" sz="2400" b="1"/>
              <a:t>Bruxelles impacté </a:t>
            </a:r>
            <a:r>
              <a:rPr lang="fr-BE" sz="2400" b="1" dirty="0"/>
              <a:t>par </a:t>
            </a:r>
            <a:r>
              <a:rPr lang="fr-BE" sz="2400" b="1"/>
              <a:t>le COVID-19?</a:t>
            </a:r>
            <a:endParaRPr lang="fr-BE" sz="2400" b="1" dirty="0"/>
          </a:p>
          <a:p>
            <a:pPr marL="0" indent="0" algn="ctr">
              <a:buNone/>
            </a:pPr>
            <a:r>
              <a:rPr lang="fr-BE" sz="2400" b="1" dirty="0"/>
              <a:t>31 mars 2020</a:t>
            </a:r>
          </a:p>
          <a:p>
            <a:pPr marL="0" indent="0" algn="ctr">
              <a:buNone/>
            </a:pPr>
            <a:endParaRPr lang="fr-BE" b="1" dirty="0"/>
          </a:p>
          <a:p>
            <a:pPr marL="0" indent="0" algn="ctr">
              <a:buNone/>
            </a:pPr>
            <a:endParaRPr lang="fr-BE" b="1" dirty="0"/>
          </a:p>
          <a:p>
            <a:pPr marL="0" indent="0" algn="ctr">
              <a:buNone/>
            </a:pPr>
            <a:endParaRPr lang="fr-BE" b="1" dirty="0"/>
          </a:p>
          <a:p>
            <a:pPr marL="0" indent="0" algn="ctr">
              <a:buNone/>
            </a:pPr>
            <a:endParaRPr lang="fr-BE" b="1" dirty="0"/>
          </a:p>
          <a:p>
            <a:pPr marL="0" indent="0" algn="ctr">
              <a:buNone/>
            </a:pPr>
            <a:endParaRPr lang="fr-BE" b="1" dirty="0"/>
          </a:p>
          <a:p>
            <a:pPr marL="0" indent="0" algn="ctr">
              <a:buNone/>
            </a:pPr>
            <a:endParaRPr lang="fr-BE" b="1" dirty="0"/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endParaRPr lang="fr-BE" b="1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468D63C-36DE-49C1-87EB-8EE61462A2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516" y="3933056"/>
            <a:ext cx="2951612" cy="140774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A930CB5-048A-4BAC-ADAD-6AEDB094D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6150545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1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23BE8-F8A8-4C18-B2C3-85F99A0C0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60" y="348213"/>
            <a:ext cx="6480720" cy="1470025"/>
          </a:xfrm>
        </p:spPr>
        <p:txBody>
          <a:bodyPr/>
          <a:lstStyle/>
          <a:p>
            <a:pPr algn="l">
              <a:buClr>
                <a:srgbClr val="D5D555"/>
              </a:buClr>
              <a:buSzPct val="150000"/>
              <a:defRPr/>
            </a:pPr>
            <a:r>
              <a:rPr lang="fr-BE" b="1" dirty="0">
                <a:solidFill>
                  <a:srgbClr val="3FADD3"/>
                </a:solidFill>
                <a:cs typeface="Arial"/>
              </a:rPr>
              <a:t>Mesures fiscales (IPP, ISOC, IPM, TVA)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0EC5B36-C827-4571-B3A2-67FD30869E6A}"/>
              </a:ext>
            </a:extLst>
          </p:cNvPr>
          <p:cNvSpPr txBox="1"/>
          <p:nvPr/>
        </p:nvSpPr>
        <p:spPr>
          <a:xfrm>
            <a:off x="298307" y="2564904"/>
            <a:ext cx="806489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3FADD3"/>
                </a:solidFill>
                <a:latin typeface="+mj-lt"/>
                <a:cs typeface="Arial"/>
              </a:rPr>
              <a:t>4 mesures</a:t>
            </a:r>
            <a:r>
              <a:rPr lang="fr-FR" sz="3200" dirty="0">
                <a:solidFill>
                  <a:srgbClr val="3FADD3"/>
                </a:solidFill>
                <a:latin typeface="+mj-lt"/>
                <a:cs typeface="Arial"/>
              </a:rPr>
              <a:t>: 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Report du délai d’introduction des déclarations </a:t>
            </a:r>
            <a:r>
              <a:rPr lang="fr-FR" sz="2400" dirty="0" err="1">
                <a:solidFill>
                  <a:srgbClr val="3FADD3"/>
                </a:solidFill>
                <a:latin typeface="+mj-lt"/>
                <a:cs typeface="Arial"/>
              </a:rPr>
              <a:t>Isoc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 et IPM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Report du délai d’introduction des déclarations TVA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Paiement de la TVA et du précompte professionnel. 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Paiement de l'impôt des personnes physiques et de l’impôt des sociétés 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2D15D00-22D4-4571-BC3A-057A24A68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318" y="6141487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1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23BE8-F8A8-4C18-B2C3-85F99A0C0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60" y="348213"/>
            <a:ext cx="6480720" cy="1470025"/>
          </a:xfrm>
        </p:spPr>
        <p:txBody>
          <a:bodyPr/>
          <a:lstStyle/>
          <a:p>
            <a:pPr algn="l">
              <a:buClr>
                <a:srgbClr val="D5D555"/>
              </a:buClr>
              <a:buSzPct val="150000"/>
              <a:defRPr/>
            </a:pPr>
            <a:r>
              <a:rPr lang="fr-BE" b="1" dirty="0">
                <a:solidFill>
                  <a:srgbClr val="3FADD3"/>
                </a:solidFill>
                <a:cs typeface="Arial"/>
              </a:rPr>
              <a:t>Mesures fiscales (IPP, ISOC, TVA)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80D9B4D-AAE0-40EB-BAC9-DB88A1DF58D0}"/>
              </a:ext>
            </a:extLst>
          </p:cNvPr>
          <p:cNvSpPr txBox="1"/>
          <p:nvPr/>
        </p:nvSpPr>
        <p:spPr>
          <a:xfrm>
            <a:off x="683568" y="2564904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QUELLES DÉMARCHES ?</a:t>
            </a:r>
          </a:p>
          <a:p>
            <a:endParaRPr lang="fr-FR" sz="800" b="1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une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demande par dette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formulée dès la réception d’un avertissement-extrait de rôle  ou d’un avis de paiement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via un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formulaire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à envoyer par e-mail ou par courrier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un seul point de contact pour l’ensemble des mesures : le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Centre régional de Recouvrement (CRR)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déterminé en fonction du code postal de votre domicile (personne physique) ou siège social (personne morale).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793CE4-6B45-4742-99ED-DBE91457F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758" y="6141487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63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2. Les mesures régionales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564904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D5D555"/>
              </a:buClr>
              <a:buSzPct val="150000"/>
              <a:defRPr/>
            </a:pP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1. Une prime unique de 4000 €</a:t>
            </a:r>
          </a:p>
          <a:p>
            <a:pPr>
              <a:buClr>
                <a:srgbClr val="D5D555"/>
              </a:buClr>
              <a:buSzPct val="150000"/>
              <a:defRPr/>
            </a:pP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2. La suspension de la City </a:t>
            </a:r>
            <a:r>
              <a:rPr lang="fr-FR" sz="2800" dirty="0" err="1">
                <a:solidFill>
                  <a:srgbClr val="3FADD3"/>
                </a:solidFill>
                <a:latin typeface="+mj-lt"/>
                <a:cs typeface="Arial"/>
              </a:rPr>
              <a:t>Tax</a:t>
            </a:r>
            <a:endParaRPr lang="fr-FR" sz="2800" dirty="0">
              <a:solidFill>
                <a:srgbClr val="3FADD3"/>
              </a:solidFill>
              <a:latin typeface="+mj-lt"/>
              <a:cs typeface="Arial"/>
            </a:endParaRPr>
          </a:p>
          <a:p>
            <a:pPr>
              <a:buClr>
                <a:srgbClr val="D5D555"/>
              </a:buClr>
              <a:buSzPct val="150000"/>
              <a:defRPr/>
            </a:pPr>
            <a:r>
              <a:rPr lang="fr-BE" sz="2800" dirty="0">
                <a:solidFill>
                  <a:srgbClr val="3FADD3"/>
                </a:solidFill>
                <a:latin typeface="+mj-lt"/>
                <a:cs typeface="Arial"/>
              </a:rPr>
              <a:t>3. Du soutien à la trésorerie</a:t>
            </a:r>
          </a:p>
          <a:p>
            <a:pPr>
              <a:buClr>
                <a:srgbClr val="D5D555"/>
              </a:buClr>
              <a:buSzPct val="150000"/>
              <a:defRPr/>
            </a:pPr>
            <a:r>
              <a:rPr lang="fr-BE" sz="2800" dirty="0">
                <a:solidFill>
                  <a:srgbClr val="3FADD3"/>
                </a:solidFill>
                <a:latin typeface="+mj-lt"/>
                <a:cs typeface="Arial"/>
              </a:rPr>
              <a:t>4. Des mesures sur le plan financier</a:t>
            </a:r>
          </a:p>
          <a:p>
            <a:pPr>
              <a:buClr>
                <a:srgbClr val="D5D555"/>
              </a:buClr>
              <a:buSzPct val="150000"/>
              <a:defRPr/>
            </a:pPr>
            <a:r>
              <a:rPr lang="fr-BE" sz="2800" dirty="0">
                <a:solidFill>
                  <a:srgbClr val="3FADD3"/>
                </a:solidFill>
                <a:latin typeface="+mj-lt"/>
                <a:cs typeface="Arial"/>
              </a:rPr>
              <a:t>5. Accélération des dossiers d’aide à l’expansion 	économique (BEE)</a:t>
            </a:r>
          </a:p>
          <a:p>
            <a:pPr>
              <a:buClr>
                <a:srgbClr val="D5D555"/>
              </a:buClr>
              <a:buSzPct val="150000"/>
              <a:defRPr/>
            </a:pPr>
            <a:r>
              <a:rPr lang="fr-BE" sz="2800" dirty="0">
                <a:solidFill>
                  <a:srgbClr val="3FADD3"/>
                </a:solidFill>
                <a:latin typeface="+mj-lt"/>
                <a:cs typeface="Arial"/>
              </a:rPr>
              <a:t>6. Accompagnement des entreprises</a:t>
            </a:r>
          </a:p>
          <a:p>
            <a:pPr marL="571500" indent="-5715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BE" sz="2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571500" indent="-5715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BE" sz="36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742950" indent="-742950">
              <a:buClr>
                <a:srgbClr val="D5D555"/>
              </a:buClr>
              <a:buSzPct val="150000"/>
              <a:buAutoNum type="arabicPeriod"/>
              <a:defRPr/>
            </a:pPr>
            <a:endParaRPr lang="fr-FR" sz="3600" dirty="0">
              <a:solidFill>
                <a:srgbClr val="3FADD3"/>
              </a:solidFill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638B00E-F78C-4E09-AD8A-5B7AA249B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27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19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419056" cy="1470025"/>
          </a:xfrm>
        </p:spPr>
        <p:txBody>
          <a:bodyPr/>
          <a:lstStyle/>
          <a:p>
            <a:r>
              <a:rPr lang="fr-FR" b="1" dirty="0"/>
              <a:t>La prime unique de 4000 €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547382" y="2329133"/>
            <a:ext cx="77768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QUI PEUT EN BÉNÉFICIER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les commerces, magasins et établissements qui sont fermés sur base de 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l’article 1er de l’arrêté ministériel du 23 mars 2020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, les restaurants offrant des repas à emporter et les hôtels inclus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qui comptent </a:t>
            </a:r>
            <a:r>
              <a:rPr lang="fr-FR" sz="2200" b="1" dirty="0">
                <a:solidFill>
                  <a:srgbClr val="3FADD3"/>
                </a:solidFill>
                <a:latin typeface="+mj-lt"/>
                <a:cs typeface="Arial"/>
              </a:rPr>
              <a:t>moins de 50 travailleurs 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en équivalents temps plein 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et qui sont actifs dans un des secteurs figurant dans 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  <a:hlinkClick r:id="rId3" tooltip="Arrete_ministeriel_du_23_mars_2020 covid-19 (003)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l’annexe de l’arrêté du Gouvernement de la Région de Bruxelles-Capitale du 26 mars 2020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 sur base des </a:t>
            </a:r>
            <a:r>
              <a:rPr lang="fr-FR" sz="2200" b="1" dirty="0">
                <a:solidFill>
                  <a:srgbClr val="3FADD3"/>
                </a:solidFill>
                <a:latin typeface="+mj-lt"/>
                <a:cs typeface="Arial"/>
              </a:rPr>
              <a:t>codes NACE TVA </a:t>
            </a:r>
            <a:r>
              <a:rPr lang="fr-FR" sz="2200" dirty="0">
                <a:solidFill>
                  <a:srgbClr val="3FADD3"/>
                </a:solidFill>
                <a:latin typeface="+mj-lt"/>
                <a:cs typeface="Arial"/>
              </a:rPr>
              <a:t>inscrits à la Banque-Carrefour des Entreprises au 18 mars 2020</a:t>
            </a:r>
            <a:endParaRPr lang="fr-BE" sz="22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80F5DA1-3054-4302-B4E7-6875937C4D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564" y="6117791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33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491064" cy="1470025"/>
          </a:xfrm>
        </p:spPr>
        <p:txBody>
          <a:bodyPr/>
          <a:lstStyle/>
          <a:p>
            <a:r>
              <a:rPr lang="fr-FR" b="1" dirty="0"/>
              <a:t>La prime unique de 4000 €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547382" y="2795508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Ces entreprises peuvent bénéficier 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d’une prime par unité d’établissement active dans la Région de Bruxelles-Capitale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, telle qu’inscrite à la Banque-Carrefour des Entreprises, avec un 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maximum de cinq unités d’établissement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  <a:endParaRPr lang="fr-BE" sz="2800" dirty="0">
              <a:solidFill>
                <a:srgbClr val="3FADD3"/>
              </a:solidFill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1B43E2D-49E9-4969-9D01-DAA7E4AB5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46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419056" cy="1470025"/>
          </a:xfrm>
        </p:spPr>
        <p:txBody>
          <a:bodyPr/>
          <a:lstStyle/>
          <a:p>
            <a:r>
              <a:rPr lang="fr-FR" b="1" dirty="0"/>
              <a:t>La prime unique de 4000 €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683568" y="2492896"/>
            <a:ext cx="77768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QUELLE EST LA PROCÉDURE POUR INTRODUIRE UNE DEMANDE ?</a:t>
            </a:r>
          </a:p>
          <a:p>
            <a:endParaRPr lang="fr-FR" sz="800" b="1" dirty="0">
              <a:solidFill>
                <a:srgbClr val="3FADD3"/>
              </a:solidFill>
              <a:latin typeface="+mj-lt"/>
              <a:cs typeface="Arial"/>
            </a:endParaRPr>
          </a:p>
          <a:p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Vous devez introduire votre demande d’aide en ligne – 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au plus tard le 18 mai 2020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 - auprès de 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Bruxelles Economie et Emploi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 (BEE), via le formulaire que BEE rendra bientôt disponible sur </a:t>
            </a:r>
            <a:r>
              <a:rPr lang="fr-FR" sz="2800" dirty="0">
                <a:solidFill>
                  <a:srgbClr val="3FADD3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www.primecovid.brussels</a:t>
            </a:r>
            <a:r>
              <a:rPr lang="fr-FR" sz="2800" dirty="0">
                <a:solidFill>
                  <a:srgbClr val="3FADD3"/>
                </a:solidFill>
                <a:cs typeface="Arial"/>
              </a:rPr>
              <a:t>. </a:t>
            </a:r>
          </a:p>
          <a:p>
            <a:endParaRPr lang="fr-FR" sz="2800" dirty="0">
              <a:solidFill>
                <a:srgbClr val="3FADD3"/>
              </a:solidFill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58AD5A9-9FE4-47A8-A212-4AA4A1C68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439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32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491064" cy="1470025"/>
          </a:xfrm>
        </p:spPr>
        <p:txBody>
          <a:bodyPr/>
          <a:lstStyle/>
          <a:p>
            <a:r>
              <a:rPr lang="fr-FR" b="1" dirty="0"/>
              <a:t>La prime unique de 4000 €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683568" y="2492896"/>
            <a:ext cx="777686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Deux documents 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doivent être joints à la demande :</a:t>
            </a:r>
          </a:p>
          <a:p>
            <a:endParaRPr lang="fr-FR" sz="10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la 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dernière déclaration TVA trimestrielle 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(ou mensuelle);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une 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attestation bancaire 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relative au compte de l’entreprise. Certaines banques permettent de demander cette attestation en ligne.</a:t>
            </a:r>
          </a:p>
          <a:p>
            <a:endParaRPr lang="fr-FR" sz="2800" dirty="0">
              <a:solidFill>
                <a:srgbClr val="3FADD3"/>
              </a:solidFill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C14954-ADA5-4A21-8F6B-A2EA1081C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69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491064" cy="1470025"/>
          </a:xfrm>
        </p:spPr>
        <p:txBody>
          <a:bodyPr>
            <a:normAutofit fontScale="90000"/>
          </a:bodyPr>
          <a:lstStyle/>
          <a:p>
            <a:r>
              <a:rPr lang="fr-BE" dirty="0"/>
              <a:t>Annulation de la </a:t>
            </a:r>
            <a:r>
              <a:rPr lang="fr-BE" dirty="0" err="1"/>
              <a:t>Citytax</a:t>
            </a:r>
            <a:r>
              <a:rPr lang="fr-BE" dirty="0"/>
              <a:t> pour le premier semestre 2020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734368" y="2578026"/>
            <a:ext cx="77768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4BACC6"/>
                </a:solidFill>
                <a:latin typeface="+mj-lt"/>
              </a:rPr>
              <a:t>La taxe sur les établissements d’hébergement touristiques (la </a:t>
            </a:r>
            <a:r>
              <a:rPr lang="fr-BE" dirty="0" err="1">
                <a:solidFill>
                  <a:srgbClr val="4BACC6"/>
                </a:solidFill>
                <a:latin typeface="+mj-lt"/>
              </a:rPr>
              <a:t>Citytax</a:t>
            </a:r>
            <a:r>
              <a:rPr lang="fr-BE" dirty="0">
                <a:solidFill>
                  <a:srgbClr val="4BACC6"/>
                </a:solidFill>
                <a:latin typeface="+mj-lt"/>
              </a:rPr>
              <a:t>) </a:t>
            </a:r>
            <a:r>
              <a:rPr lang="fr-BE" b="1" dirty="0">
                <a:solidFill>
                  <a:srgbClr val="4BACC6"/>
                </a:solidFill>
                <a:latin typeface="+mj-lt"/>
              </a:rPr>
              <a:t>n’est pas due pour la période allant du 1er janvier au 30 juin 2020</a:t>
            </a:r>
            <a:r>
              <a:rPr lang="fr-BE" dirty="0">
                <a:solidFill>
                  <a:srgbClr val="4BACC6"/>
                </a:solidFill>
                <a:latin typeface="+mj-lt"/>
              </a:rPr>
              <a:t>. Les obligations des redevables et de l’administration relatives cette taxe sont désactivées pour cette durée. </a:t>
            </a:r>
          </a:p>
          <a:p>
            <a:br>
              <a:rPr lang="fr-BE" dirty="0">
                <a:solidFill>
                  <a:srgbClr val="4BACC6"/>
                </a:solidFill>
                <a:latin typeface="+mj-lt"/>
              </a:rPr>
            </a:br>
            <a:r>
              <a:rPr lang="fr-BE" dirty="0">
                <a:solidFill>
                  <a:srgbClr val="4BACC6"/>
                </a:solidFill>
                <a:latin typeface="+mj-lt"/>
              </a:rPr>
              <a:t>Par cette mesure, le Gouvernement entend soutenir les exploitants d’établissements d’hébergement touristique, durement touchés par la crise sanitaire.</a:t>
            </a:r>
          </a:p>
          <a:p>
            <a:endParaRPr lang="fr-BE" dirty="0">
              <a:solidFill>
                <a:srgbClr val="4BACC6"/>
              </a:solidFill>
              <a:latin typeface="+mj-lt"/>
            </a:endParaRPr>
          </a:p>
          <a:p>
            <a:r>
              <a:rPr lang="fr-BE" b="1" dirty="0">
                <a:solidFill>
                  <a:srgbClr val="4BACC6"/>
                </a:solidFill>
                <a:latin typeface="+mj-lt"/>
              </a:rPr>
              <a:t>Attention : Il faut toujours faire la déclaration, mais ne plus la payer à partir du </a:t>
            </a:r>
          </a:p>
          <a:p>
            <a:r>
              <a:rPr lang="fr-BE" b="1" dirty="0">
                <a:solidFill>
                  <a:srgbClr val="4BACC6"/>
                </a:solidFill>
                <a:latin typeface="+mj-lt"/>
              </a:rPr>
              <a:t>1 janvier 2020.</a:t>
            </a:r>
          </a:p>
          <a:p>
            <a:endParaRPr lang="fr-BE" sz="2200" dirty="0">
              <a:solidFill>
                <a:srgbClr val="4BACC6"/>
              </a:solidFill>
              <a:latin typeface="Calibri" panose="020F0502020204030204" pitchFamily="34" charset="0"/>
            </a:endParaRPr>
          </a:p>
          <a:p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EAF0847-2FDE-4D13-AEF3-8F12F8CBC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55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67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F7E3-7518-4559-BE9A-53617F06F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491064" cy="1470025"/>
          </a:xfrm>
        </p:spPr>
        <p:txBody>
          <a:bodyPr/>
          <a:lstStyle/>
          <a:p>
            <a:r>
              <a:rPr lang="fr-FR" b="1" dirty="0"/>
              <a:t>Du soutien à la trésorerie</a:t>
            </a:r>
            <a:endParaRPr lang="fr-BE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712843C-D52F-4910-B8C6-4847C704CE85}"/>
              </a:ext>
            </a:extLst>
          </p:cNvPr>
          <p:cNvSpPr txBox="1"/>
          <p:nvPr/>
        </p:nvSpPr>
        <p:spPr>
          <a:xfrm>
            <a:off x="683568" y="2780928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Un 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soutien fort à la trésorerie 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pour les entreprises touchées via l’octroi de garanties publiques (</a:t>
            </a:r>
            <a:r>
              <a:rPr lang="fr-FR" sz="2800" b="1" dirty="0">
                <a:solidFill>
                  <a:srgbClr val="3FADD3"/>
                </a:solidFill>
                <a:latin typeface="+mj-lt"/>
                <a:cs typeface="Arial"/>
              </a:rPr>
              <a:t>via le Fonds bruxellois de garantie</a:t>
            </a:r>
            <a:r>
              <a:rPr lang="fr-FR" sz="2800" dirty="0">
                <a:solidFill>
                  <a:srgbClr val="3FADD3"/>
                </a:solidFill>
                <a:latin typeface="+mj-lt"/>
                <a:cs typeface="Arial"/>
              </a:rPr>
              <a:t>) sur des prêts bancaires, pour un total de 20 millions d’euros.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EAF0847-2FDE-4D13-AEF3-8F12F8CBC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55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96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22355-C922-4275-AFAC-26561D96C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Des mesures sur le plan financier</a:t>
            </a:r>
            <a:endParaRPr lang="fr-BE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3C4031-6BFA-4C0D-970C-38BD1212E7EF}"/>
              </a:ext>
            </a:extLst>
          </p:cNvPr>
          <p:cNvSpPr txBox="1"/>
          <p:nvPr/>
        </p:nvSpPr>
        <p:spPr>
          <a:xfrm>
            <a:off x="179512" y="2276872"/>
            <a:ext cx="871296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La création d’une mission déléguée chez </a:t>
            </a:r>
            <a:r>
              <a:rPr lang="fr-FR" sz="2400" dirty="0" err="1">
                <a:solidFill>
                  <a:srgbClr val="3FADD3"/>
                </a:solidFill>
                <a:latin typeface="+mj-lt"/>
                <a:cs typeface="Arial"/>
              </a:rPr>
              <a:t>finance&amp;invest.brussels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 qui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comprend notamment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: 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la possibilité d’un prêt à taux réduit aux </a:t>
            </a:r>
            <a:r>
              <a:rPr lang="fr-FR" sz="2000" b="1" dirty="0">
                <a:solidFill>
                  <a:srgbClr val="3FADD3"/>
                </a:solidFill>
                <a:latin typeface="+mj-lt"/>
                <a:cs typeface="Arial"/>
              </a:rPr>
              <a:t>fournisseurs clés du secteur HORECA </a:t>
            </a: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leur permettant d’offrir un délai de paiement aux établissements du secteur HORECA;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la possibilité d’un prêt à taux réduit pour des </a:t>
            </a:r>
            <a:r>
              <a:rPr lang="fr-FR" sz="2000" b="1" dirty="0">
                <a:solidFill>
                  <a:srgbClr val="3FADD3"/>
                </a:solidFill>
                <a:latin typeface="+mj-lt"/>
                <a:cs typeface="Arial"/>
              </a:rPr>
              <a:t>établissements HORECA qui emploient plus de 50 personnes</a:t>
            </a: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. 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Un </a:t>
            </a:r>
            <a:r>
              <a:rPr lang="fr-FR" sz="2000" b="1" dirty="0">
                <a:solidFill>
                  <a:srgbClr val="3FADD3"/>
                </a:solidFill>
                <a:latin typeface="+mj-lt"/>
                <a:cs typeface="Arial"/>
              </a:rPr>
              <a:t>moratoire, au cas par cas, sur le remboursement en capital des prêts </a:t>
            </a: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octroyés par </a:t>
            </a:r>
            <a:r>
              <a:rPr lang="fr-FR" sz="2000" dirty="0" err="1">
                <a:solidFill>
                  <a:srgbClr val="3FADD3"/>
                </a:solidFill>
                <a:latin typeface="+mj-lt"/>
                <a:cs typeface="Arial"/>
              </a:rPr>
              <a:t>Finance&amp;invest.brussels</a:t>
            </a: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 aux entreprises impactées des secteurs touchés.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1969905-C504-475C-8D3D-925EBBB06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1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7"/>
            <a:ext cx="6275040" cy="936104"/>
          </a:xfrm>
        </p:spPr>
        <p:txBody>
          <a:bodyPr>
            <a:normAutofit/>
          </a:bodyPr>
          <a:lstStyle/>
          <a:p>
            <a:r>
              <a:rPr lang="fr-BE" b="1" dirty="0"/>
              <a:t>Sommaire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2129841"/>
            <a:ext cx="72766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BE" sz="3200" b="1" dirty="0">
                <a:solidFill>
                  <a:srgbClr val="4BACC6"/>
                </a:solidFill>
                <a:latin typeface="+mj-lt"/>
                <a:ea typeface="+mj-ea"/>
                <a:cs typeface="+mj-cs"/>
              </a:rPr>
              <a:t> Les mesures fédérales</a:t>
            </a:r>
          </a:p>
          <a:p>
            <a:pPr marL="342900" indent="-342900">
              <a:buAutoNum type="arabicPeriod"/>
            </a:pPr>
            <a:endParaRPr lang="fr-BE" sz="3200" b="1" dirty="0">
              <a:solidFill>
                <a:srgbClr val="4BACC6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r>
              <a:rPr lang="fr-BE" sz="3200" b="1" dirty="0">
                <a:solidFill>
                  <a:srgbClr val="4BACC6"/>
                </a:solidFill>
                <a:latin typeface="+mj-lt"/>
                <a:ea typeface="+mj-ea"/>
                <a:cs typeface="+mj-cs"/>
              </a:rPr>
              <a:t> Les mesures régionales</a:t>
            </a:r>
          </a:p>
          <a:p>
            <a:pPr marL="342900" indent="-342900">
              <a:buAutoNum type="arabicPeriod"/>
            </a:pPr>
            <a:endParaRPr lang="fr-BE" sz="3200" b="1" dirty="0">
              <a:solidFill>
                <a:srgbClr val="4BACC6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AutoNum type="arabicPeriod"/>
            </a:pPr>
            <a:r>
              <a:rPr lang="fr-BE" sz="3200" b="1" dirty="0">
                <a:solidFill>
                  <a:srgbClr val="4BACC6"/>
                </a:solidFill>
                <a:latin typeface="+mj-lt"/>
                <a:ea typeface="+mj-ea"/>
                <a:cs typeface="+mj-cs"/>
              </a:rPr>
              <a:t> Les aides communales</a:t>
            </a:r>
          </a:p>
          <a:p>
            <a:endParaRPr lang="fr-BE" sz="3200" b="1" dirty="0">
              <a:solidFill>
                <a:srgbClr val="4BACC6"/>
              </a:solidFill>
              <a:latin typeface="+mj-lt"/>
              <a:ea typeface="+mj-ea"/>
              <a:cs typeface="+mj-cs"/>
            </a:endParaRPr>
          </a:p>
          <a:p>
            <a:r>
              <a:rPr lang="fr-BE" sz="3200" b="1" dirty="0">
                <a:solidFill>
                  <a:srgbClr val="4BACC6"/>
                </a:solidFill>
                <a:latin typeface="+mj-lt"/>
                <a:ea typeface="+mj-ea"/>
                <a:cs typeface="+mj-cs"/>
              </a:rPr>
              <a:t>4. Questions fréquemment posées</a:t>
            </a:r>
          </a:p>
          <a:p>
            <a:pPr marL="342900" indent="-342900">
              <a:buAutoNum type="arabicPeriod"/>
            </a:pPr>
            <a:endParaRPr lang="fr-BE" dirty="0"/>
          </a:p>
          <a:p>
            <a:pPr marL="342900" indent="-342900">
              <a:buAutoNum type="arabicPeriod"/>
            </a:pP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388962-43F0-4CB1-BB66-CF2C78BFC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6157043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22355-C922-4275-AFAC-26561D96C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Autres mesures en RBC</a:t>
            </a:r>
            <a:endParaRPr lang="fr-BE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3C4031-6BFA-4C0D-970C-38BD1212E7EF}"/>
              </a:ext>
            </a:extLst>
          </p:cNvPr>
          <p:cNvSpPr txBox="1"/>
          <p:nvPr/>
        </p:nvSpPr>
        <p:spPr>
          <a:xfrm>
            <a:off x="323528" y="2708920"/>
            <a:ext cx="871296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Premières mesures annoncées par le Gouvernement le 4 mars :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La mise sur pied d’une </a:t>
            </a:r>
            <a:r>
              <a:rPr lang="fr-FR" sz="2400" b="1" dirty="0" err="1">
                <a:solidFill>
                  <a:srgbClr val="3FADD3"/>
                </a:solidFill>
                <a:latin typeface="+mj-lt"/>
                <a:cs typeface="Arial"/>
              </a:rPr>
              <a:t>Task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 force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 réunissant les membres du Conseil stratégique de l’Economie élargi à </a:t>
            </a:r>
            <a:r>
              <a:rPr lang="fr-FR" sz="2400" dirty="0" err="1">
                <a:solidFill>
                  <a:srgbClr val="3FADD3"/>
                </a:solidFill>
                <a:latin typeface="+mj-lt"/>
                <a:cs typeface="Arial"/>
              </a:rPr>
              <a:t>visit.brussels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En termes d’information et de communication, le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1819 centralise et diffuse toutes les informations officielles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susceptibles d’aider les entreprises et entrepreneurs bruxellois à propos des conséquences du Covid-19.  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FBDD73E-46C0-4F45-AF83-1925992A0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762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9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22355-C922-4275-AFAC-26561D96C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Autres mesures en RBC</a:t>
            </a:r>
            <a:endParaRPr lang="fr-BE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3C4031-6BFA-4C0D-970C-38BD1212E7EF}"/>
              </a:ext>
            </a:extLst>
          </p:cNvPr>
          <p:cNvSpPr txBox="1"/>
          <p:nvPr/>
        </p:nvSpPr>
        <p:spPr>
          <a:xfrm>
            <a:off x="179512" y="2247250"/>
            <a:ext cx="871296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Premières mesures annoncées par le Gouvernement le 4 mars: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cs typeface="Arial"/>
              </a:rPr>
              <a:t>La mise en place d’un </a:t>
            </a:r>
            <a:r>
              <a:rPr lang="fr-FR" sz="2400" b="1" dirty="0">
                <a:solidFill>
                  <a:srgbClr val="3FADD3"/>
                </a:solidFill>
                <a:cs typeface="Arial"/>
              </a:rPr>
              <a:t>monitoring hebdomadaire de l’impact du Covid-19 sur l’économie bruxelloise </a:t>
            </a:r>
            <a:r>
              <a:rPr lang="fr-FR" sz="2400" dirty="0">
                <a:solidFill>
                  <a:srgbClr val="3FADD3"/>
                </a:solidFill>
                <a:cs typeface="Arial"/>
              </a:rPr>
              <a:t>et en particulier sur les secteurs à risque sera établi par l’IBSA, en collaboration avec </a:t>
            </a:r>
            <a:r>
              <a:rPr lang="fr-FR" sz="2400" dirty="0" err="1">
                <a:solidFill>
                  <a:srgbClr val="3FADD3"/>
                </a:solidFill>
                <a:cs typeface="Arial"/>
              </a:rPr>
              <a:t>hub.brussels</a:t>
            </a:r>
            <a:r>
              <a:rPr lang="fr-FR" sz="2400" dirty="0">
                <a:solidFill>
                  <a:srgbClr val="3FADD3"/>
                </a:solidFill>
                <a:cs typeface="Arial"/>
              </a:rPr>
              <a:t>, </a:t>
            </a:r>
            <a:r>
              <a:rPr lang="fr-FR" sz="2400" dirty="0" err="1">
                <a:solidFill>
                  <a:srgbClr val="3FADD3"/>
                </a:solidFill>
                <a:cs typeface="Arial"/>
              </a:rPr>
              <a:t>visit.brussels</a:t>
            </a:r>
            <a:r>
              <a:rPr lang="fr-FR" sz="2400" dirty="0">
                <a:solidFill>
                  <a:srgbClr val="3FADD3"/>
                </a:solidFill>
                <a:cs typeface="Arial"/>
              </a:rPr>
              <a:t> et tous les membres de la </a:t>
            </a:r>
            <a:r>
              <a:rPr lang="fr-FR" sz="2400" dirty="0" err="1">
                <a:solidFill>
                  <a:srgbClr val="3FADD3"/>
                </a:solidFill>
                <a:cs typeface="Arial"/>
              </a:rPr>
              <a:t>Task</a:t>
            </a:r>
            <a:r>
              <a:rPr lang="fr-FR" sz="2400" dirty="0">
                <a:solidFill>
                  <a:srgbClr val="3FADD3"/>
                </a:solidFill>
                <a:cs typeface="Arial"/>
              </a:rPr>
              <a:t> force.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800" dirty="0">
              <a:solidFill>
                <a:srgbClr val="3FADD3"/>
              </a:solidFill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FADD3"/>
                </a:solidFill>
                <a:cs typeface="Arial"/>
              </a:rPr>
              <a:t>La mise en place d'un site </a:t>
            </a:r>
            <a:r>
              <a:rPr lang="fr-FR" sz="2400" dirty="0">
                <a:solidFill>
                  <a:srgbClr val="3FADD3"/>
                </a:solidFill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www.coronavirus.brussels</a:t>
            </a:r>
            <a:r>
              <a:rPr lang="fr-FR" sz="2400" dirty="0">
                <a:solidFill>
                  <a:srgbClr val="3FADD3"/>
                </a:solidFill>
                <a:cs typeface="Arial"/>
              </a:rPr>
              <a:t>, un site internet bilingue qui fournit les dernières informations relatives à l’épidémie de coronavirus Covid-19 et le numéro de téléphone du centre d’appel dédié. </a:t>
            </a: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BC0B46-39DA-4913-BCF9-616E57A38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07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22355-C922-4275-AFAC-26561D96C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Aides communales</a:t>
            </a:r>
            <a:endParaRPr lang="fr-BE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3C4031-6BFA-4C0D-970C-38BD1212E7EF}"/>
              </a:ext>
            </a:extLst>
          </p:cNvPr>
          <p:cNvSpPr txBox="1"/>
          <p:nvPr/>
        </p:nvSpPr>
        <p:spPr>
          <a:xfrm>
            <a:off x="179512" y="2564904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Plusieurs communes bruxelloises mettent en place des pages spécifiques sur leur site afin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d'informer les citoyens et commerçants des mesures mises en place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</a:p>
          <a:p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Elles mettent en place un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numéro vert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 font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des appels aux dons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 vous informent sur les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initiatives de solidarité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 vous dressent la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liste des restaurants qui proposent des plats à emporter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 annoncent des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mesures pour soutenir leurs commerçants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...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697941E-021E-4910-80F0-08E2CE33B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1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1. Les mesures fédérales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6" y="2348880"/>
            <a:ext cx="69847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3200" dirty="0">
                <a:solidFill>
                  <a:srgbClr val="3FADD3"/>
                </a:solidFill>
                <a:latin typeface="+mj-lt"/>
                <a:cs typeface="Arial"/>
              </a:rPr>
              <a:t>Le chômage temporaire pour force majeure </a:t>
            </a:r>
          </a:p>
          <a:p>
            <a:pPr marL="571500" indent="-5715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3200" dirty="0">
                <a:solidFill>
                  <a:srgbClr val="3FADD3"/>
                </a:solidFill>
                <a:latin typeface="+mj-lt"/>
                <a:cs typeface="Arial"/>
              </a:rPr>
              <a:t>Le droit passerelle</a:t>
            </a:r>
          </a:p>
          <a:p>
            <a:pPr marL="571500" indent="-5715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BE" sz="3200" dirty="0">
                <a:solidFill>
                  <a:srgbClr val="3FADD3"/>
                </a:solidFill>
                <a:latin typeface="+mj-lt"/>
                <a:cs typeface="Arial"/>
              </a:rPr>
              <a:t>Report des cotisations sociales</a:t>
            </a:r>
          </a:p>
          <a:p>
            <a:pPr marL="571500" indent="-5715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BE" sz="3200" dirty="0">
                <a:solidFill>
                  <a:srgbClr val="3FADD3"/>
                </a:solidFill>
                <a:latin typeface="+mj-lt"/>
                <a:cs typeface="Arial"/>
              </a:rPr>
              <a:t>Mesures fiscales (IPP, ISOC, TVA)</a:t>
            </a:r>
          </a:p>
          <a:p>
            <a:pPr marL="571500" indent="-5715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BE" sz="36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742950" indent="-742950">
              <a:buClr>
                <a:srgbClr val="D5D555"/>
              </a:buClr>
              <a:buSzPct val="150000"/>
              <a:buAutoNum type="arabicPeriod"/>
              <a:defRPr/>
            </a:pPr>
            <a:endParaRPr lang="fr-FR" sz="3600" dirty="0">
              <a:solidFill>
                <a:srgbClr val="3FADD3"/>
              </a:solidFill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6847DB-73B9-448C-A571-14F8A9B27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2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 fontScale="90000"/>
          </a:bodyPr>
          <a:lstStyle/>
          <a:p>
            <a:r>
              <a:rPr lang="fr-BE" b="1" dirty="0"/>
              <a:t>Le chômage temporaire pour force majeure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420888"/>
            <a:ext cx="864096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Simplification des formalités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pour les employeurs et les travailleurs</a:t>
            </a:r>
          </a:p>
          <a:p>
            <a:pPr>
              <a:buClr>
                <a:srgbClr val="D5D555"/>
              </a:buClr>
              <a:buSzPct val="150000"/>
              <a:defRPr/>
            </a:pPr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800100" lvl="3" indent="-342900">
              <a:buClr>
                <a:srgbClr val="3FADD3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DRS Scénario pour l’employeur</a:t>
            </a:r>
          </a:p>
          <a:p>
            <a:pPr marL="800100" lvl="3" indent="-342900">
              <a:buClr>
                <a:srgbClr val="3FADD3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3FADD3"/>
                </a:solidFill>
                <a:latin typeface="+mj-lt"/>
                <a:cs typeface="Arial"/>
              </a:rPr>
              <a:t>Formulaire C3.2 – travailleur-Corona pour le salarié</a:t>
            </a:r>
          </a:p>
          <a:p>
            <a:pPr marL="457200" lvl="3">
              <a:buClr>
                <a:srgbClr val="D5D555"/>
              </a:buClr>
              <a:buSzPct val="150000"/>
              <a:defRPr/>
            </a:pPr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Allocation correspondant à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70 % du salaire moyen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plafonné (le plafond étant fixé à 2.754,76 € par mois) + 5,63 €/jour</a:t>
            </a: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Versement d’une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somme forfaitaire de 1450 €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au travailleur si nouveau dossier</a:t>
            </a: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Exception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: titulaires de professions libérales</a:t>
            </a: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3600" dirty="0">
              <a:solidFill>
                <a:srgbClr val="3FADD3"/>
              </a:solidFill>
              <a:latin typeface="+mj-lt"/>
              <a:cs typeface="Arial"/>
            </a:endParaRP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15D6966-83DD-404F-9896-DAB0D4BA4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84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Le droit passerelle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420888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3FADD3"/>
                </a:solidFill>
                <a:latin typeface="+mj-lt"/>
                <a:cs typeface="Arial"/>
              </a:rPr>
              <a:t>Trois conditions s'appliquent. Il faut: 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être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indépendant à titre principal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 (aidants, conjoint aidants en maxi-statut et (primo) starters inclus)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 ou à titre complémentaire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 lorsque les cotisations sociales provisoires légalement dues sont au moins égales aux cotisations minimales des indépendants à titre principal;</a:t>
            </a: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être indépendant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redevable de cotisations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 sociales en Belgique;</a:t>
            </a: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ne pas bénéficier de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revenus de remplacement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8AD4DF8-8D30-4342-B049-9C3B6F831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6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Le droit passerelle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2276872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3FADD3"/>
                </a:solidFill>
                <a:latin typeface="+mj-lt"/>
                <a:cs typeface="Arial"/>
              </a:rPr>
              <a:t>Deux possibilités:</a:t>
            </a:r>
          </a:p>
          <a:p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En raison des mesures sanitaires, les autorités vous ont obligé à</a:t>
            </a:r>
            <a:r>
              <a:rPr lang="fr-FR" dirty="0"/>
              <a:t>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interrompre votre activité de manière totale ou partielle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(restaurants, commerces non-alimentaires, etc.)</a:t>
            </a: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fr-FR" sz="8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Clr>
                <a:srgbClr val="3FADD3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Les autorités ne vous ont pas obligé à interrompre votre activité de manière partielle ou totale, mais 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vous vous voyez contraints d'interrompre votre activité à la suite de la crise du corona pendant une période de 7 jours calendrier successifs au moins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(kinés, taximen, etc.)</a:t>
            </a: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cs typeface="Arial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0F39E79-12AC-4849-9E4D-594B7A38D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7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Le droit passerelle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033" y="2492896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Le droit passerelle corona prévoit le paiement du montant mensuel complet pour mars </a:t>
            </a:r>
            <a:r>
              <a:rPr lang="fr-FR" sz="2400" u="sng" dirty="0">
                <a:solidFill>
                  <a:srgbClr val="3FADD3"/>
                </a:solidFill>
                <a:latin typeface="+mj-lt"/>
                <a:cs typeface="Arial"/>
              </a:rPr>
              <a:t>et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 avril:</a:t>
            </a:r>
          </a:p>
          <a:p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1.291,69 EUR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si vous n'avez pas de charge de famille;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1.614,10 EUR 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si vous avez une charge de famille.</a:t>
            </a:r>
          </a:p>
          <a:p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En cas d'octroi, la prestation de mars sera payée début avril, celle d'avril, début mai 2020.</a:t>
            </a:r>
          </a:p>
          <a:p>
            <a:pPr marL="685800" indent="-685800">
              <a:buClr>
                <a:srgbClr val="D5D555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3FADD3"/>
              </a:solidFill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4FCAA4-7A99-4F8E-B928-A34860D57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7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6275040" cy="1080119"/>
          </a:xfrm>
        </p:spPr>
        <p:txBody>
          <a:bodyPr>
            <a:normAutofit/>
          </a:bodyPr>
          <a:lstStyle/>
          <a:p>
            <a:r>
              <a:rPr lang="fr-BE" b="1" dirty="0"/>
              <a:t>Le droit passerelle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033" y="2780928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Pour demander une prestation droit passerelle en raison de la crise du coronavirus, Il faut envoyer 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 formulaire de demande complété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 à sa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caisse d'assurances sociales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 </a:t>
            </a:r>
          </a:p>
          <a:p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Le formulaire ne doit pas être signé électroniquement.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8C7779-BC98-417A-B935-951A30C6B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0" y="6121400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8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332656"/>
            <a:ext cx="6912768" cy="1080119"/>
          </a:xfrm>
        </p:spPr>
        <p:txBody>
          <a:bodyPr>
            <a:normAutofit fontScale="90000"/>
          </a:bodyPr>
          <a:lstStyle/>
          <a:p>
            <a:r>
              <a:rPr lang="fr-BE" b="1" dirty="0"/>
              <a:t>Report des cotisations sociales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472" y="2492896"/>
            <a:ext cx="850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Les travailleurs indépendants qui sont touchés par les conséquences du coronavirus peuvent introduire une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demande écrite à leur caisse d'assurances sociales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 pour solliciter un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report d'un an du paiement des cotisations sociales provisoires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, sans que soient portées en compte des majorations et sans effet sur les prestations.</a:t>
            </a:r>
          </a:p>
          <a:p>
            <a:endParaRPr lang="fr-FR" sz="2400" dirty="0">
              <a:solidFill>
                <a:srgbClr val="3FADD3"/>
              </a:solidFill>
              <a:latin typeface="+mj-lt"/>
              <a:cs typeface="Arial"/>
            </a:endParaRPr>
          </a:p>
          <a:p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La mesure vaut pour les cotisations provisoires des </a:t>
            </a:r>
            <a:r>
              <a:rPr lang="fr-FR" sz="2400" b="1" dirty="0">
                <a:solidFill>
                  <a:srgbClr val="3FADD3"/>
                </a:solidFill>
                <a:latin typeface="+mj-lt"/>
                <a:cs typeface="Arial"/>
              </a:rPr>
              <a:t>premier et deuxième trimestre de 2020</a:t>
            </a:r>
            <a:r>
              <a:rPr lang="fr-FR" sz="2400" dirty="0">
                <a:solidFill>
                  <a:srgbClr val="3FADD3"/>
                </a:solidFill>
                <a:latin typeface="+mj-lt"/>
                <a:cs typeface="Arial"/>
              </a:rPr>
              <a:t>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EF1C602-4947-4057-A374-AE5FE38B7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6157044"/>
            <a:ext cx="24765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275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2.0"/>
  <p:tag name="TPFULLVERSION" val="4.5.1.2243"/>
  <p:tag name="INCLUDESESSION" val="True"/>
  <p:tag name="EXPANDSHOWBAR" val="True"/>
  <p:tag name="LUIDIAENABLED" val="False"/>
</p:tagLst>
</file>

<file path=ppt/theme/theme1.xml><?xml version="1.0" encoding="utf-8"?>
<a:theme xmlns:a="http://schemas.openxmlformats.org/drawingml/2006/main" name="Theme 1819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 1819" id="{A88466CB-A216-4555-97C2-42FD61B85E27}" vid="{1CC2B3A1-456C-4697-9E56-A58547111A39}"/>
    </a:ext>
  </a:extLst>
</a:theme>
</file>

<file path=ppt/theme/theme2.xml><?xml version="1.0" encoding="utf-8"?>
<a:theme xmlns:a="http://schemas.openxmlformats.org/drawingml/2006/main" name="3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C995DA2DAB1D41876001B45DF523E6" ma:contentTypeVersion="8" ma:contentTypeDescription="Create a new document." ma:contentTypeScope="" ma:versionID="09db985f680fc866b4c1f93cae5dff46">
  <xsd:schema xmlns:xsd="http://www.w3.org/2001/XMLSchema" xmlns:xs="http://www.w3.org/2001/XMLSchema" xmlns:p="http://schemas.microsoft.com/office/2006/metadata/properties" xmlns:ns3="5e0a200f-ff79-4145-9449-72e31ee870b1" targetNamespace="http://schemas.microsoft.com/office/2006/metadata/properties" ma:root="true" ma:fieldsID="11b0c667023ed865ec9329ee82995613" ns3:_="">
    <xsd:import namespace="5e0a200f-ff79-4145-9449-72e31ee870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a200f-ff79-4145-9449-72e31ee87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C8C9AE-6A66-466B-81B6-8CF0B64D91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8569B0-4D85-4A8E-A30A-0E5D33A9E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0a200f-ff79-4145-9449-72e31ee870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EAB00-4A57-4D2C-9DE8-40332C9CB0D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 1819</Template>
  <TotalTime>24319</TotalTime>
  <Words>1344</Words>
  <Application>Microsoft Office PowerPoint</Application>
  <PresentationFormat>Affichage à l'écran (4:3)</PresentationFormat>
  <Paragraphs>151</Paragraphs>
  <Slides>22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Theme 1819</vt:lpstr>
      <vt:lpstr>3_Conception personnalisée</vt:lpstr>
      <vt:lpstr>1_Conception personnalisée</vt:lpstr>
      <vt:lpstr>Bed &amp; Brussels vous informe :</vt:lpstr>
      <vt:lpstr>Sommaire</vt:lpstr>
      <vt:lpstr>1. Les mesures fédérales</vt:lpstr>
      <vt:lpstr>Le chômage temporaire pour force majeure</vt:lpstr>
      <vt:lpstr>Le droit passerelle</vt:lpstr>
      <vt:lpstr>Le droit passerelle</vt:lpstr>
      <vt:lpstr>Le droit passerelle</vt:lpstr>
      <vt:lpstr>Le droit passerelle</vt:lpstr>
      <vt:lpstr>Report des cotisations sociales</vt:lpstr>
      <vt:lpstr>Mesures fiscales (IPP, ISOC, IPM, TVA)</vt:lpstr>
      <vt:lpstr>Mesures fiscales (IPP, ISOC, TVA)</vt:lpstr>
      <vt:lpstr>2. Les mesures régionales</vt:lpstr>
      <vt:lpstr>La prime unique de 4000 €</vt:lpstr>
      <vt:lpstr>La prime unique de 4000 €</vt:lpstr>
      <vt:lpstr>La prime unique de 4000 €</vt:lpstr>
      <vt:lpstr>La prime unique de 4000 €</vt:lpstr>
      <vt:lpstr>Annulation de la Citytax pour le premier semestre 2020</vt:lpstr>
      <vt:lpstr>Du soutien à la trésorerie</vt:lpstr>
      <vt:lpstr>Des mesures sur le plan financier</vt:lpstr>
      <vt:lpstr>Autres mesures en RBC</vt:lpstr>
      <vt:lpstr>Autres mesures en RBC</vt:lpstr>
      <vt:lpstr>Aides communales</vt:lpstr>
    </vt:vector>
  </TitlesOfParts>
  <Company>Un pas plus loin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Jean-Francois Grauff</dc:creator>
  <cp:lastModifiedBy>Info Bnb-brussels.be</cp:lastModifiedBy>
  <cp:revision>1703</cp:revision>
  <cp:lastPrinted>2016-05-03T13:36:41Z</cp:lastPrinted>
  <dcterms:created xsi:type="dcterms:W3CDTF">2009-10-22T08:30:31Z</dcterms:created>
  <dcterms:modified xsi:type="dcterms:W3CDTF">2020-04-06T11:46:38Z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0x01010085C995DA2DAB1D41876001B45DF523E6</vt:lpwstr>
  </property>
</Properties>
</file>